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63" r:id="rId5"/>
    <p:sldId id="259" r:id="rId6"/>
    <p:sldId id="274" r:id="rId7"/>
    <p:sldId id="261" r:id="rId8"/>
    <p:sldId id="275" r:id="rId9"/>
    <p:sldId id="264" r:id="rId10"/>
    <p:sldId id="276" r:id="rId11"/>
    <p:sldId id="265" r:id="rId12"/>
    <p:sldId id="277" r:id="rId13"/>
    <p:sldId id="27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509"/>
    <a:srgbClr val="F9BA0A"/>
    <a:srgbClr val="F0AB00"/>
    <a:srgbClr val="E7682C"/>
    <a:srgbClr val="ECA800"/>
    <a:srgbClr val="E2911A"/>
    <a:srgbClr val="5277BB"/>
    <a:srgbClr val="2BA2FF"/>
    <a:srgbClr val="241715"/>
    <a:srgbClr val="23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9746"/>
  </p:normalViewPr>
  <p:slideViewPr>
    <p:cSldViewPr snapToGrid="0" snapToObjects="1">
      <p:cViewPr varScale="1">
        <p:scale>
          <a:sx n="67" d="100"/>
          <a:sy n="67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64B53-1DCB-4E40-865A-95B0B49C2CCB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CEB1F-F8CB-CF47-89CF-B94EB7AD4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9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judges and </a:t>
            </a:r>
            <a:r>
              <a:rPr lang="en-US" err="1"/>
              <a:t>organizors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63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31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Leon</a:t>
            </a:r>
            <a:endParaRPr lang="en-US"/>
          </a:p>
          <a:p>
            <a:r>
              <a:rPr lang="en-US"/>
              <a:t>solution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0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3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6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6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76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CEB1F-F8CB-CF47-89CF-B94EB7AD4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87D3-3DCF-214F-AC53-218E5DCAC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A662D-3757-C143-8F9C-6BB4B960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AD43F-FE55-8D4C-BB99-8E18E842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4CB2-4403-E34F-B8B7-C750C768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C7D3-E3AF-E345-BFEE-04EFA3F6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7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7846-D8A1-9242-99AB-41C8FFF3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BC317-CF6B-EF49-A0D6-A0352B45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E8F57-008E-2441-8146-FFFF01C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9B36-E373-2F49-A5D0-F51E0A47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EC37-301B-5B4C-BC43-016CF60B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BA6121-D1E2-3543-AD24-72BADB087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01E6D-F429-DF4A-BBFF-F79B0F7F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A2794-F09C-3B48-95AD-EEB6D509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54BD-3037-6C4B-B514-A84B209A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F81E5-B021-FF41-97ED-F4A4FE84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5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2098-0302-244C-8A2A-271A89D4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DAD03-D37A-F34B-A036-BE230263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56162-3ADA-F549-8746-FF041879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1F77-976C-9F42-9BEE-B0575123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5B1F8-8F35-AC40-9F10-DB44DB74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8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7F8F-8A2A-E84A-89F5-798AE130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F84D7-384D-3C43-9269-96640BA4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B965-C1F3-DA47-AF21-9EA62B8AB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CF5B-8119-5D43-A238-040D4754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C225A-B526-6041-8276-C9B5C0A4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4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7542-2982-024F-BB4E-D799655F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FDDA-5F9D-E147-892B-1B901AA72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97448-35D8-8B4C-8252-458B54D9C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DCAD5-330A-6144-88DB-D7E6216F3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3C9D8-2E2A-4B46-B71F-74DBDDD6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1FEFE-8D28-5A48-8B54-69669953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B13E-A6D3-434F-BDCF-B8CEB206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418CB-FDCA-0A41-A089-DC6E139D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185AB-4A2C-0A4D-844F-779006365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42624-2119-8A49-A0CE-911690A6E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2BFC4-2D12-524F-B753-6DF4818AA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31EEC-6E5E-B943-88B7-2B0F1BDF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3EE55-2A06-6F45-A71E-A8C3CEBF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F8117-EA32-2641-93E6-7C5B71D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A41D-E1C4-0A41-ABE9-C8721030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0181-ECF9-F54C-8CB5-CC2A623D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9FC23-A40C-4544-93E6-EAD52911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EDB0F-D9C4-CE4F-AF1A-1E5AB039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F9DA1-3F47-724B-AF40-17DD0470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7B039-440F-2E44-A57B-A67B270B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79020-4D34-F143-9AAC-8186329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86B9-0ADF-EE4C-8947-2E496101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B124-F24C-8540-A43F-CF07C943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3F48D-3F02-AF42-8355-44610DC02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A701C-2A10-B545-A3AA-6F776DB4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0FEDE-857B-FD47-A573-17C60BC5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6FB8E-5233-6345-B381-0358B7D2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4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EE90-B81D-2D48-A78E-5E6FCEF4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4B356-6A40-134E-A710-0E79CF120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C37E0-0D40-4A4F-AC85-A80FA2DE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39835-6A50-BA49-9C6C-389BD680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21FB4-2EA6-AB46-8C47-24400F40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B8DEA-3621-0E43-ADD5-D788228B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3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B80A6F-F8ED-CC4D-9376-F99017E0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D5AB6-D4F3-A84E-ABF4-8E3A426A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1F3B3-4EFA-8545-B27B-A3A78FF2E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C9E16-832A-CE4B-90CB-CB79EE88AAEC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CB42-8C14-2D4D-97DB-44966ADF7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D24B1-F2DF-BD45-8DB6-9C861A5E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32127-612B-A643-A480-3B6B5F92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6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695553-5BB8-2B45-9526-B2F5B0E30233}"/>
              </a:ext>
            </a:extLst>
          </p:cNvPr>
          <p:cNvSpPr/>
          <p:nvPr/>
        </p:nvSpPr>
        <p:spPr>
          <a:xfrm>
            <a:off x="0" y="-9427"/>
            <a:ext cx="12192000" cy="6867427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F9748C-6D36-554A-A764-6CD2CB1E58DD}"/>
              </a:ext>
            </a:extLst>
          </p:cNvPr>
          <p:cNvGrpSpPr/>
          <p:nvPr/>
        </p:nvGrpSpPr>
        <p:grpSpPr>
          <a:xfrm>
            <a:off x="9166820" y="2636745"/>
            <a:ext cx="2025322" cy="3441702"/>
            <a:chOff x="8975189" y="1275758"/>
            <a:chExt cx="2025322" cy="3441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5FC3F-4384-6A4A-8741-8D7C0457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5189" y="1275760"/>
              <a:ext cx="2025321" cy="3441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08D87-0398-7841-AF98-EC324624C86D}"/>
                </a:ext>
              </a:extLst>
            </p:cNvPr>
            <p:cNvSpPr/>
            <p:nvPr/>
          </p:nvSpPr>
          <p:spPr>
            <a:xfrm>
              <a:off x="8975189" y="1275758"/>
              <a:ext cx="2025322" cy="3441701"/>
            </a:xfrm>
            <a:prstGeom prst="rect">
              <a:avLst/>
            </a:prstGeom>
            <a:solidFill>
              <a:srgbClr val="F9BA0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72B5E5-5AE5-6245-89E4-51DBB253A30D}"/>
              </a:ext>
            </a:extLst>
          </p:cNvPr>
          <p:cNvSpPr/>
          <p:nvPr/>
        </p:nvSpPr>
        <p:spPr>
          <a:xfrm>
            <a:off x="7241004" y="1900592"/>
            <a:ext cx="2131375" cy="1130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6F3509"/>
                </a:solidFill>
              </a:rPr>
              <a:t>I want to learn about product management!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9BE49E76-0337-1041-A452-25A40A201372}"/>
              </a:ext>
            </a:extLst>
          </p:cNvPr>
          <p:cNvSpPr/>
          <p:nvPr/>
        </p:nvSpPr>
        <p:spPr>
          <a:xfrm rot="9900000">
            <a:off x="9199156" y="2907263"/>
            <a:ext cx="237600" cy="4785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3E6EB-1C79-4D47-A810-35D5D6C31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81" y="4807562"/>
            <a:ext cx="9144000" cy="1834040"/>
          </a:xfrm>
        </p:spPr>
        <p:txBody>
          <a:bodyPr>
            <a:normAutofit fontScale="90000"/>
          </a:bodyPr>
          <a:lstStyle/>
          <a:p>
            <a:pPr algn="l"/>
            <a:r>
              <a:rPr lang="en-US" sz="53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Maintaining Connectivity </a:t>
            </a:r>
            <a:br>
              <a:rPr lang="en-US" sz="53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53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Community</a:t>
            </a:r>
            <a:br>
              <a:rPr lang="en-US" sz="4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4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53376-29F3-1445-822F-9852DA2C5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981" y="4406480"/>
            <a:ext cx="3656379" cy="670718"/>
          </a:xfrm>
        </p:spPr>
        <p:txBody>
          <a:bodyPr>
            <a:normAutofit/>
          </a:bodyPr>
          <a:lstStyle/>
          <a:p>
            <a:pPr algn="l"/>
            <a:r>
              <a:rPr lang="en-US" sz="1600">
                <a:solidFill>
                  <a:srgbClr val="6F3509"/>
                </a:solidFill>
                <a:latin typeface="IBM Plex Mono" panose="020B0509050203000203" pitchFamily="49" charset="77"/>
              </a:rPr>
              <a:t>TEAM NOOK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6B41E-BCB6-1B4D-8EDB-8211FA03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1" y="273035"/>
            <a:ext cx="837623" cy="413741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2172738-91C8-8442-83AD-810A332F41BD}"/>
              </a:ext>
            </a:extLst>
          </p:cNvPr>
          <p:cNvSpPr txBox="1">
            <a:spLocks/>
          </p:cNvSpPr>
          <p:nvPr/>
        </p:nvSpPr>
        <p:spPr>
          <a:xfrm rot="5400000">
            <a:off x="11045867" y="327860"/>
            <a:ext cx="1326439" cy="67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Segal Au</a:t>
            </a:r>
            <a:endParaRPr lang="en-US" sz="1600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7AA374F-DE93-2B4E-8556-D89B920E7F53}"/>
              </a:ext>
            </a:extLst>
          </p:cNvPr>
          <p:cNvSpPr txBox="1">
            <a:spLocks/>
          </p:cNvSpPr>
          <p:nvPr/>
        </p:nvSpPr>
        <p:spPr>
          <a:xfrm rot="5400000">
            <a:off x="11045867" y="5647346"/>
            <a:ext cx="1326439" cy="67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Sophia Wang</a:t>
            </a:r>
            <a:endParaRPr lang="en-US" sz="1600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7BC628A-BF8D-5542-A2E7-5B15C9874EEC}"/>
              </a:ext>
            </a:extLst>
          </p:cNvPr>
          <p:cNvSpPr txBox="1">
            <a:spLocks/>
          </p:cNvSpPr>
          <p:nvPr/>
        </p:nvSpPr>
        <p:spPr>
          <a:xfrm rot="5400000">
            <a:off x="10951524" y="1704903"/>
            <a:ext cx="1515125" cy="67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Julian Cheung </a:t>
            </a:r>
            <a:endParaRPr lang="en-US" sz="1600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85A98B3-5762-3E40-80B7-D2E8488A56A5}"/>
              </a:ext>
            </a:extLst>
          </p:cNvPr>
          <p:cNvSpPr txBox="1">
            <a:spLocks/>
          </p:cNvSpPr>
          <p:nvPr/>
        </p:nvSpPr>
        <p:spPr>
          <a:xfrm rot="5400000">
            <a:off x="11072230" y="4364646"/>
            <a:ext cx="1326439" cy="67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Leon Trieu</a:t>
            </a:r>
            <a:endParaRPr lang="en-US" sz="1600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5BB3479-8CB7-AE40-A74E-E36E46B2E692}"/>
              </a:ext>
            </a:extLst>
          </p:cNvPr>
          <p:cNvSpPr txBox="1">
            <a:spLocks/>
          </p:cNvSpPr>
          <p:nvPr/>
        </p:nvSpPr>
        <p:spPr>
          <a:xfrm rot="5400000">
            <a:off x="11072230" y="3081946"/>
            <a:ext cx="1326439" cy="67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Angus Lei</a:t>
            </a:r>
            <a:endParaRPr lang="en-US" sz="1600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401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DB561B-B973-EC45-AA02-F88F3F2D90D2}"/>
              </a:ext>
            </a:extLst>
          </p:cNvPr>
          <p:cNvSpPr/>
          <p:nvPr/>
        </p:nvSpPr>
        <p:spPr>
          <a:xfrm>
            <a:off x="-5012" y="5014"/>
            <a:ext cx="12197012" cy="6852986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BA63E46-C8B4-B746-A569-BEF4A7A503DE}"/>
              </a:ext>
            </a:extLst>
          </p:cNvPr>
          <p:cNvSpPr txBox="1">
            <a:spLocks/>
          </p:cNvSpPr>
          <p:nvPr/>
        </p:nvSpPr>
        <p:spPr>
          <a:xfrm>
            <a:off x="1918118" y="3122241"/>
            <a:ext cx="2777067" cy="349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SUMMARY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8FF3E5-9196-CB49-AB3E-3C0ED342CFDD}"/>
              </a:ext>
            </a:extLst>
          </p:cNvPr>
          <p:cNvSpPr txBox="1">
            <a:spLocks/>
          </p:cNvSpPr>
          <p:nvPr/>
        </p:nvSpPr>
        <p:spPr>
          <a:xfrm>
            <a:off x="1918118" y="3551525"/>
            <a:ext cx="6982995" cy="2320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With Chadder, new interns like Isabelle can integrate and </a:t>
            </a:r>
            <a:r>
              <a:rPr lang="en-US" b="1">
                <a:solidFill>
                  <a:schemeClr val="bg1"/>
                </a:solidFill>
                <a:latin typeface="Helvetica Neue"/>
                <a:ea typeface="+mn-lt"/>
                <a:cs typeface="+mn-lt"/>
              </a:rPr>
              <a:t>connect</a:t>
            </a:r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 with SAP and begin building a bond with the </a:t>
            </a:r>
            <a:r>
              <a:rPr lang="en-US" b="1">
                <a:solidFill>
                  <a:schemeClr val="bg1"/>
                </a:solidFill>
                <a:latin typeface="Helvetica Neue"/>
                <a:ea typeface="+mn-lt"/>
                <a:cs typeface="+mn-lt"/>
              </a:rPr>
              <a:t>community, </a:t>
            </a:r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in one centralized location.  </a:t>
            </a:r>
            <a:endParaRPr lang="en-US" b="1">
              <a:latin typeface="Helvetica Neue"/>
              <a:cs typeface="Calibri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434073BB-7B73-2E40-9F9A-E6F0BB766B21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10/10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C4BF42CA-EA0A-DA4F-ACC2-4BF34D82F0D4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08302B-8702-3F43-9D62-500E735BF638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148B45-AD09-AD4A-AAEB-D76C04C5D664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DA0EDC-CE13-0B41-850F-019D4B25148D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8C1345-1CFB-CC44-8AE5-EFE29E978BCF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4AB17-3C59-EC47-8CA7-6CB725A9FB50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741185-CB2A-944B-B5AF-4826FF264786}"/>
              </a:ext>
            </a:extLst>
          </p:cNvPr>
          <p:cNvSpPr/>
          <p:nvPr/>
        </p:nvSpPr>
        <p:spPr>
          <a:xfrm>
            <a:off x="239909" y="5971215"/>
            <a:ext cx="45719" cy="68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6880C-BEE1-004C-86ED-96917AC5E872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chemeClr val="bg1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66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CE796B-827E-9C48-A0A7-F96924C2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405" y="4713852"/>
            <a:ext cx="2005850" cy="12927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0F4005-F5FA-E24E-82D9-23300CBA3FC8}"/>
              </a:ext>
            </a:extLst>
          </p:cNvPr>
          <p:cNvSpPr/>
          <p:nvPr/>
        </p:nvSpPr>
        <p:spPr>
          <a:xfrm>
            <a:off x="5387439" y="3059668"/>
            <a:ext cx="1417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Thank you!</a:t>
            </a:r>
            <a:endParaRPr lang="en-US" b="1">
              <a:latin typeface="Helvetica Neue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081BB0-58B0-AB44-B97C-7725C5CD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455" y="4723914"/>
            <a:ext cx="7620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C6DAD-4B6A-814A-84FD-9808F1D4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894" y="4713852"/>
            <a:ext cx="1292761" cy="129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DCC19F-CAB5-D345-92FA-E73299EE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094" y="4581575"/>
            <a:ext cx="956733" cy="143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326EB-8D11-F248-B8FA-7E093896E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827" y="4641879"/>
            <a:ext cx="1364734" cy="1364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7758C-2E9B-7E45-B42A-B31C43EE0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547" y="4641879"/>
            <a:ext cx="815439" cy="1392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020AE5-706D-6446-9101-0C281081C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0706" y="4717033"/>
            <a:ext cx="815439" cy="131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64CAEC-E9A5-6040-931B-FD97C27CD2EE}"/>
              </a:ext>
            </a:extLst>
          </p:cNvPr>
          <p:cNvSpPr/>
          <p:nvPr/>
        </p:nvSpPr>
        <p:spPr>
          <a:xfrm>
            <a:off x="0" y="-915"/>
            <a:ext cx="12197012" cy="6852986"/>
          </a:xfrm>
          <a:prstGeom prst="rect">
            <a:avLst/>
          </a:prstGeom>
          <a:solidFill>
            <a:srgbClr val="F9BA0A"/>
          </a:solidFill>
          <a:ln>
            <a:solidFill>
              <a:srgbClr val="F9BA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B3A10-630B-284C-A816-70A88A90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81" y="2869671"/>
            <a:ext cx="4522328" cy="1325563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SCENARIO 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ABA1E-1477-3A49-9126-6E12718C8C39}"/>
              </a:ext>
            </a:extLst>
          </p:cNvPr>
          <p:cNvSpPr txBox="1"/>
          <p:nvPr/>
        </p:nvSpPr>
        <p:spPr>
          <a:xfrm>
            <a:off x="988891" y="3663994"/>
            <a:ext cx="4247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Office Equipment Inquiry 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9E7ED7D4-5B1E-7C4A-A39F-5CE260B6533A}"/>
              </a:ext>
            </a:extLst>
          </p:cNvPr>
          <p:cNvSpPr txBox="1">
            <a:spLocks/>
          </p:cNvSpPr>
          <p:nvPr/>
        </p:nvSpPr>
        <p:spPr>
          <a:xfrm>
            <a:off x="1137064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07/10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96C276E6-C325-764F-AB81-3D18604FBB32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27B688-6A20-D743-8E46-C0AD870ED547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93413-9185-4140-A3ED-2A0155417C43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F955C4-D28B-F64F-8B71-16E8A8785DBD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BA03-4B44-B849-B27F-B2AB0DC359D9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583A12-CDA2-D745-AD9B-8C6A64A60D3F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1C33F7-B2B2-9B4F-B787-4C12FF70A005}"/>
              </a:ext>
            </a:extLst>
          </p:cNvPr>
          <p:cNvSpPr/>
          <p:nvPr/>
        </p:nvSpPr>
        <p:spPr>
          <a:xfrm>
            <a:off x="246046" y="3436464"/>
            <a:ext cx="45719" cy="83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623568-47BE-8744-BF06-F4962EC6D4FB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7785B4-EE7C-954C-97B6-F05880E0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04" y="450845"/>
            <a:ext cx="5426439" cy="5728454"/>
          </a:xfrm>
          <a:prstGeom prst="rect">
            <a:avLst/>
          </a:prstGeom>
          <a:effectLst>
            <a:outerShdw blurRad="76200" dist="127000" dir="30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1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FD06D7C-CA86-0645-B10B-09BD7800008F}"/>
              </a:ext>
            </a:extLst>
          </p:cNvPr>
          <p:cNvSpPr/>
          <p:nvPr/>
        </p:nvSpPr>
        <p:spPr>
          <a:xfrm>
            <a:off x="-5012" y="5014"/>
            <a:ext cx="12197012" cy="6852986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B3A10-630B-284C-A816-70A88A90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71" y="2620359"/>
            <a:ext cx="4522328" cy="1325563"/>
          </a:xfrm>
        </p:spPr>
        <p:txBody>
          <a:bodyPr>
            <a:norm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SCENARIO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ABA1E-1477-3A49-9126-6E12718C8C39}"/>
              </a:ext>
            </a:extLst>
          </p:cNvPr>
          <p:cNvSpPr txBox="1"/>
          <p:nvPr/>
        </p:nvSpPr>
        <p:spPr>
          <a:xfrm>
            <a:off x="1063072" y="3414682"/>
            <a:ext cx="2956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Connecting </a:t>
            </a:r>
          </a:p>
          <a:p>
            <a:r>
              <a:rPr lang="en-US" sz="2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Coffee Chat</a:t>
            </a: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712A402E-5D1E-3C4E-9CFA-F71B1578BDE7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08/10</a:t>
            </a: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7A0858D5-AA2A-654D-BCCF-02FA0F62D9D4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EC7A05-4791-BC45-A844-403CA79EE258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AE4C62-B2DC-854F-BE90-F4431EDCAD71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336F5-2E40-5A48-BBB4-61D932C237E2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6ADAC6-3E75-AF4D-BF6B-1060A51A0E88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E4DBD0-869C-DB48-BEBF-3CE0758888D3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8D02C8-8F02-454F-BCD2-C620429D6D94}"/>
              </a:ext>
            </a:extLst>
          </p:cNvPr>
          <p:cNvSpPr/>
          <p:nvPr/>
        </p:nvSpPr>
        <p:spPr>
          <a:xfrm>
            <a:off x="246046" y="3436464"/>
            <a:ext cx="45719" cy="83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01774A-5B63-D248-8C19-D76D1F6864E0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183F8-6CA1-AD40-8F82-31C2CDC4B0E8}"/>
              </a:ext>
            </a:extLst>
          </p:cNvPr>
          <p:cNvGrpSpPr/>
          <p:nvPr/>
        </p:nvGrpSpPr>
        <p:grpSpPr>
          <a:xfrm>
            <a:off x="4176745" y="646515"/>
            <a:ext cx="6611824" cy="5304580"/>
            <a:chOff x="4763338" y="890779"/>
            <a:chExt cx="6349829" cy="50943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B3D0DED-C1A7-8E43-8F2A-B6C39E23169E}"/>
                </a:ext>
              </a:extLst>
            </p:cNvPr>
            <p:cNvGrpSpPr/>
            <p:nvPr/>
          </p:nvGrpSpPr>
          <p:grpSpPr>
            <a:xfrm>
              <a:off x="4763338" y="890779"/>
              <a:ext cx="6349829" cy="5094385"/>
              <a:chOff x="4722984" y="890779"/>
              <a:chExt cx="6349829" cy="5094385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A49B31E-667E-C24D-BB11-2BF24751F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722984" y="890779"/>
                <a:ext cx="6348213" cy="5094385"/>
              </a:xfrm>
              <a:prstGeom prst="rect">
                <a:avLst/>
              </a:prstGeom>
              <a:effectLst>
                <a:outerShdw blurRad="76200" dist="127000" dir="3000000" algn="ctr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589964-9A33-5641-8A7B-971AF1454606}"/>
                  </a:ext>
                </a:extLst>
              </p:cNvPr>
              <p:cNvSpPr/>
              <p:nvPr/>
            </p:nvSpPr>
            <p:spPr>
              <a:xfrm>
                <a:off x="9863138" y="2176463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44916EB-2FAF-164F-9B03-749E93165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410" y="2351989"/>
                <a:ext cx="949498" cy="1164209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D61BE66-6324-6941-8969-D7982164E8D3}"/>
                  </a:ext>
                </a:extLst>
              </p:cNvPr>
              <p:cNvSpPr/>
              <p:nvPr/>
            </p:nvSpPr>
            <p:spPr>
              <a:xfrm>
                <a:off x="9761014" y="3799444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48A8C2C-DCE2-284D-A457-75F5DFDDD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2229" y="3955625"/>
                <a:ext cx="910665" cy="1350774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2A7631-EC82-974E-99E1-BD9FB40A63DF}"/>
                </a:ext>
              </a:extLst>
            </p:cNvPr>
            <p:cNvGrpSpPr/>
            <p:nvPr/>
          </p:nvGrpSpPr>
          <p:grpSpPr>
            <a:xfrm>
              <a:off x="9723199" y="2176463"/>
              <a:ext cx="1311799" cy="3129936"/>
              <a:chOff x="9761014" y="2176463"/>
              <a:chExt cx="1311799" cy="312993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43A246-D1B1-A645-8C49-C854F5EC253A}"/>
                  </a:ext>
                </a:extLst>
              </p:cNvPr>
              <p:cNvSpPr/>
              <p:nvPr/>
            </p:nvSpPr>
            <p:spPr>
              <a:xfrm>
                <a:off x="9863138" y="2176463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1528700-2552-E548-8377-06A8585E3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410" y="2351989"/>
                <a:ext cx="949498" cy="1164209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C141BE-77C8-0B4A-9674-4E45219BB2FE}"/>
                  </a:ext>
                </a:extLst>
              </p:cNvPr>
              <p:cNvSpPr/>
              <p:nvPr/>
            </p:nvSpPr>
            <p:spPr>
              <a:xfrm>
                <a:off x="9761014" y="3799444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2C795F5-9B61-9841-9D2F-C845EB422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2229" y="3955625"/>
                <a:ext cx="910665" cy="13507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8572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F6108-3B9E-1E48-96FE-D1EF77EA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9" y="675698"/>
            <a:ext cx="5043081" cy="5323760"/>
          </a:xfrm>
          <a:prstGeom prst="rect">
            <a:avLst/>
          </a:prstGeom>
          <a:effectLst>
            <a:outerShdw blurRad="76200" dist="127000" dir="30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F49FCC-67F1-BB4F-A9C0-76522F501F0D}"/>
              </a:ext>
            </a:extLst>
          </p:cNvPr>
          <p:cNvGrpSpPr/>
          <p:nvPr/>
        </p:nvGrpSpPr>
        <p:grpSpPr>
          <a:xfrm>
            <a:off x="5795682" y="1051250"/>
            <a:ext cx="5764312" cy="4624632"/>
            <a:chOff x="4763338" y="890779"/>
            <a:chExt cx="6349829" cy="50943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8BA4F9-FDF5-D146-896A-201C8802D324}"/>
                </a:ext>
              </a:extLst>
            </p:cNvPr>
            <p:cNvGrpSpPr/>
            <p:nvPr/>
          </p:nvGrpSpPr>
          <p:grpSpPr>
            <a:xfrm>
              <a:off x="4763338" y="890779"/>
              <a:ext cx="6349829" cy="5094385"/>
              <a:chOff x="4722984" y="890779"/>
              <a:chExt cx="6349829" cy="50943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D3066D0-369F-E149-9570-CF53E4AA0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4722984" y="890779"/>
                <a:ext cx="6348213" cy="5094385"/>
              </a:xfrm>
              <a:prstGeom prst="rect">
                <a:avLst/>
              </a:prstGeom>
              <a:effectLst>
                <a:outerShdw blurRad="76200" dist="127000" dir="3000000" algn="ctr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C954A67-A9D2-AD46-9270-F4261895F536}"/>
                  </a:ext>
                </a:extLst>
              </p:cNvPr>
              <p:cNvSpPr/>
              <p:nvPr/>
            </p:nvSpPr>
            <p:spPr>
              <a:xfrm>
                <a:off x="9863138" y="2176463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6B0A3EE-780E-7E44-8B0E-B8B042442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7410" y="2351989"/>
                <a:ext cx="949498" cy="116420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DFC0C8-0E4A-FD47-ACEA-9713B9CC6766}"/>
                  </a:ext>
                </a:extLst>
              </p:cNvPr>
              <p:cNvSpPr/>
              <p:nvPr/>
            </p:nvSpPr>
            <p:spPr>
              <a:xfrm>
                <a:off x="9761014" y="3799444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0977177-3D5A-A441-A9BD-45212D7C5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2229" y="3955625"/>
                <a:ext cx="910665" cy="135077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0C8E0E-189A-BF46-9663-4B298909CE36}"/>
                </a:ext>
              </a:extLst>
            </p:cNvPr>
            <p:cNvGrpSpPr/>
            <p:nvPr/>
          </p:nvGrpSpPr>
          <p:grpSpPr>
            <a:xfrm>
              <a:off x="9723199" y="2176463"/>
              <a:ext cx="1311799" cy="3129936"/>
              <a:chOff x="9761014" y="2176463"/>
              <a:chExt cx="1311799" cy="312993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98FEF8-87F6-4A41-B78A-A546FC0EC931}"/>
                  </a:ext>
                </a:extLst>
              </p:cNvPr>
              <p:cNvSpPr/>
              <p:nvPr/>
            </p:nvSpPr>
            <p:spPr>
              <a:xfrm>
                <a:off x="9863138" y="2176463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5118D11-0100-8249-B395-CA4F7E978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7410" y="2351989"/>
                <a:ext cx="949498" cy="1164209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8EA358-6587-D24A-8C95-3155E45850AE}"/>
                  </a:ext>
                </a:extLst>
              </p:cNvPr>
              <p:cNvSpPr/>
              <p:nvPr/>
            </p:nvSpPr>
            <p:spPr>
              <a:xfrm>
                <a:off x="9761014" y="3799444"/>
                <a:ext cx="1209675" cy="125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34481E1-A8AB-9249-8D34-0DC20098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2229" y="3955625"/>
                <a:ext cx="910665" cy="13507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066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DB561B-B973-EC45-AA02-F88F3F2D90D2}"/>
              </a:ext>
            </a:extLst>
          </p:cNvPr>
          <p:cNvSpPr/>
          <p:nvPr/>
        </p:nvSpPr>
        <p:spPr>
          <a:xfrm>
            <a:off x="-5012" y="5014"/>
            <a:ext cx="12197012" cy="6852986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5F3FC-0E36-774B-8D23-E109A02B2F3F}"/>
              </a:ext>
            </a:extLst>
          </p:cNvPr>
          <p:cNvSpPr/>
          <p:nvPr/>
        </p:nvSpPr>
        <p:spPr>
          <a:xfrm>
            <a:off x="1918118" y="5057107"/>
            <a:ext cx="6775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Back-end: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Python</a:t>
            </a:r>
          </a:p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Front-end: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Slack Bot API</a:t>
            </a:r>
          </a:p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Language Processing: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Google Cloud </a:t>
            </a:r>
            <a:r>
              <a:rPr lang="en-US" err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Dialogflow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API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BA63E46-C8B4-B746-A569-BEF4A7A503DE}"/>
              </a:ext>
            </a:extLst>
          </p:cNvPr>
          <p:cNvSpPr txBox="1">
            <a:spLocks/>
          </p:cNvSpPr>
          <p:nvPr/>
        </p:nvSpPr>
        <p:spPr>
          <a:xfrm>
            <a:off x="1918118" y="1947542"/>
            <a:ext cx="2777067" cy="349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CHADDER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8FF3E5-9196-CB49-AB3E-3C0ED342CFDD}"/>
              </a:ext>
            </a:extLst>
          </p:cNvPr>
          <p:cNvSpPr txBox="1">
            <a:spLocks/>
          </p:cNvSpPr>
          <p:nvPr/>
        </p:nvSpPr>
        <p:spPr>
          <a:xfrm>
            <a:off x="1918119" y="2356285"/>
            <a:ext cx="7199756" cy="2320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A Slack-based chat bot for new interns; answering onboarding questions and connecting them with expert employees. </a:t>
            </a:r>
            <a:endParaRPr lang="en-US" b="1">
              <a:latin typeface="Helvetica Neue"/>
              <a:cs typeface="Calibri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434073BB-7B73-2E40-9F9A-E6F0BB766B21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02/10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C4BF42CA-EA0A-DA4F-ACC2-4BF34D82F0D4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C8BD0E-2F6D-6B4F-9F6E-CC1C2568DB99}"/>
              </a:ext>
            </a:extLst>
          </p:cNvPr>
          <p:cNvSpPr/>
          <p:nvPr/>
        </p:nvSpPr>
        <p:spPr>
          <a:xfrm>
            <a:off x="246046" y="226389"/>
            <a:ext cx="45719" cy="74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8A6D40-1411-FE45-85FF-629ADC5B367D}"/>
              </a:ext>
            </a:extLst>
          </p:cNvPr>
          <p:cNvSpPr/>
          <p:nvPr/>
        </p:nvSpPr>
        <p:spPr>
          <a:xfrm rot="5400000">
            <a:off x="-70532" y="474076"/>
            <a:ext cx="928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BB73DA-844A-7144-AC8F-2D68089C15F4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2B706-854B-4648-B205-5D2081DE48E8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E3B51-769B-1340-9871-751358C430E0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B21A2A-F039-D34A-92F2-0AB931622AFE}"/>
              </a:ext>
            </a:extLst>
          </p:cNvPr>
          <p:cNvSpPr/>
          <p:nvPr/>
        </p:nvSpPr>
        <p:spPr>
          <a:xfrm rot="5400000">
            <a:off x="-229565" y="499219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E5C5C6-ECE2-3749-B690-74B1912C4048}"/>
              </a:ext>
            </a:extLst>
          </p:cNvPr>
          <p:cNvSpPr/>
          <p:nvPr/>
        </p:nvSpPr>
        <p:spPr>
          <a:xfrm>
            <a:off x="246046" y="2390057"/>
            <a:ext cx="45719" cy="801712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F0C39F-EF89-044C-A9D6-DE63495B87AF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295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D4CFC5-7221-4A46-AB74-0397AB14EC7E}"/>
              </a:ext>
            </a:extLst>
          </p:cNvPr>
          <p:cNvSpPr/>
          <p:nvPr/>
        </p:nvSpPr>
        <p:spPr>
          <a:xfrm>
            <a:off x="-5012" y="5014"/>
            <a:ext cx="12197012" cy="6852986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B0C3-F1EF-824C-9CF6-52386979AB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8118" y="3858285"/>
            <a:ext cx="6554787" cy="1561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How might we promote a sense of community and connection for incoming interns working remotely?</a:t>
            </a:r>
            <a:endParaRPr lang="en-US" b="1">
              <a:solidFill>
                <a:srgbClr val="6F3509"/>
              </a:solidFill>
              <a:latin typeface="Helvetica Neu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>
              <a:latin typeface="Helvetica Neue"/>
              <a:cs typeface="Calibri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C2CE0FAE-FD50-44E5-8FC6-F8B2C271CFF4}"/>
              </a:ext>
            </a:extLst>
          </p:cNvPr>
          <p:cNvSpPr txBox="1">
            <a:spLocks/>
          </p:cNvSpPr>
          <p:nvPr/>
        </p:nvSpPr>
        <p:spPr>
          <a:xfrm>
            <a:off x="1918118" y="3429000"/>
            <a:ext cx="2777067" cy="349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FRAMING THE PROBLEM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451CF-23B5-D245-8F03-13EFD69CE090}"/>
              </a:ext>
            </a:extLst>
          </p:cNvPr>
          <p:cNvSpPr/>
          <p:nvPr/>
        </p:nvSpPr>
        <p:spPr>
          <a:xfrm>
            <a:off x="3647326" y="-885334"/>
            <a:ext cx="636998" cy="544531"/>
          </a:xfrm>
          <a:prstGeom prst="rect">
            <a:avLst/>
          </a:prstGeom>
          <a:solidFill>
            <a:schemeClr val="bg1"/>
          </a:solidFill>
          <a:ln>
            <a:solidFill>
              <a:srgbClr val="6F3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6C9FA8A3-765F-5348-8202-DD654DA874C2}"/>
              </a:ext>
            </a:extLst>
          </p:cNvPr>
          <p:cNvSpPr/>
          <p:nvPr/>
        </p:nvSpPr>
        <p:spPr>
          <a:xfrm>
            <a:off x="4446998" y="-887047"/>
            <a:ext cx="636998" cy="544531"/>
          </a:xfrm>
          <a:prstGeom prst="rect">
            <a:avLst/>
          </a:prstGeom>
          <a:solidFill>
            <a:srgbClr val="F0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FA9448-7BCA-D345-9E39-DC49191C8CF5}"/>
              </a:ext>
            </a:extLst>
          </p:cNvPr>
          <p:cNvSpPr/>
          <p:nvPr/>
        </p:nvSpPr>
        <p:spPr>
          <a:xfrm>
            <a:off x="5246670" y="-899033"/>
            <a:ext cx="636998" cy="544531"/>
          </a:xfrm>
          <a:prstGeom prst="rect">
            <a:avLst/>
          </a:prstGeom>
          <a:solidFill>
            <a:srgbClr val="6F3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3D31C6-E160-A34F-835D-600FE7A741C6}"/>
              </a:ext>
            </a:extLst>
          </p:cNvPr>
          <p:cNvSpPr/>
          <p:nvPr/>
        </p:nvSpPr>
        <p:spPr>
          <a:xfrm>
            <a:off x="6036067" y="-887048"/>
            <a:ext cx="636998" cy="544531"/>
          </a:xfrm>
          <a:prstGeom prst="rect">
            <a:avLst/>
          </a:prstGeom>
          <a:solidFill>
            <a:srgbClr val="E7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682C"/>
              </a:solidFill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2055EB30-8E23-834D-A54F-5D209A5C8D36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EECFD2E3-99B6-2444-9DC3-2CCCB993B8E0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03/10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EC4C92-238C-224C-A759-8C47947C3DEC}"/>
              </a:ext>
            </a:extLst>
          </p:cNvPr>
          <p:cNvSpPr/>
          <p:nvPr/>
        </p:nvSpPr>
        <p:spPr>
          <a:xfrm>
            <a:off x="246046" y="1255395"/>
            <a:ext cx="45719" cy="745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FE411F-1A3B-6448-A56C-1795F450923E}"/>
              </a:ext>
            </a:extLst>
          </p:cNvPr>
          <p:cNvSpPr/>
          <p:nvPr/>
        </p:nvSpPr>
        <p:spPr>
          <a:xfrm rot="5400000">
            <a:off x="-70532" y="474076"/>
            <a:ext cx="928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EC31FF-CB46-C946-B6AE-BAB6690B1C67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CA4860-5F08-694D-A3B9-317D25686F97}"/>
              </a:ext>
            </a:extLst>
          </p:cNvPr>
          <p:cNvSpPr/>
          <p:nvPr/>
        </p:nvSpPr>
        <p:spPr>
          <a:xfrm rot="5400000">
            <a:off x="-90104" y="3739496"/>
            <a:ext cx="928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82CE0-26A1-044B-BFAF-39D8BC091FBF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F72CBF-2ADF-5949-9D9C-871741A31B7A}"/>
              </a:ext>
            </a:extLst>
          </p:cNvPr>
          <p:cNvSpPr/>
          <p:nvPr/>
        </p:nvSpPr>
        <p:spPr>
          <a:xfrm rot="5400000">
            <a:off x="-229565" y="499219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1308A-37D3-694A-978E-602ED8B5D3AE}"/>
              </a:ext>
            </a:extLst>
          </p:cNvPr>
          <p:cNvSpPr/>
          <p:nvPr/>
        </p:nvSpPr>
        <p:spPr>
          <a:xfrm>
            <a:off x="246046" y="2390057"/>
            <a:ext cx="45719" cy="801712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44AA90-2291-BD40-8BA4-82819E4293BD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54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889B0087-BACF-304A-BAA7-5BE2006C6F0E}"/>
              </a:ext>
            </a:extLst>
          </p:cNvPr>
          <p:cNvSpPr/>
          <p:nvPr/>
        </p:nvSpPr>
        <p:spPr>
          <a:xfrm>
            <a:off x="927463" y="2200157"/>
            <a:ext cx="2414248" cy="2288800"/>
          </a:xfrm>
          <a:prstGeom prst="ellipse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C423B-F5A7-3D4A-8F6E-F8232CDF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441" y="1220727"/>
            <a:ext cx="3286518" cy="650215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 - Isabelle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9C662-692B-EE47-9355-EB620F380DCE}"/>
              </a:ext>
            </a:extLst>
          </p:cNvPr>
          <p:cNvSpPr/>
          <p:nvPr/>
        </p:nvSpPr>
        <p:spPr>
          <a:xfrm>
            <a:off x="7919857" y="3274285"/>
            <a:ext cx="886782" cy="4062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Needs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D8A22-9180-4B4E-A181-66F962679F86}"/>
              </a:ext>
            </a:extLst>
          </p:cNvPr>
          <p:cNvSpPr/>
          <p:nvPr/>
        </p:nvSpPr>
        <p:spPr>
          <a:xfrm>
            <a:off x="7919860" y="5247799"/>
            <a:ext cx="3686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Complete her onboarding tasks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E59CD-1B03-0740-8156-C460A0DB060B}"/>
              </a:ext>
            </a:extLst>
          </p:cNvPr>
          <p:cNvSpPr/>
          <p:nvPr/>
        </p:nvSpPr>
        <p:spPr>
          <a:xfrm>
            <a:off x="3781015" y="4444457"/>
            <a:ext cx="3497609" cy="56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Feel confident finding learning materials and resources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2DCAA-4487-B240-87EA-439D72285E1C}"/>
              </a:ext>
            </a:extLst>
          </p:cNvPr>
          <p:cNvSpPr/>
          <p:nvPr/>
        </p:nvSpPr>
        <p:spPr>
          <a:xfrm>
            <a:off x="3781015" y="3274285"/>
            <a:ext cx="1471878" cy="4062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25902A-47AE-E048-9862-FE8AB1674095}"/>
              </a:ext>
            </a:extLst>
          </p:cNvPr>
          <p:cNvSpPr/>
          <p:nvPr/>
        </p:nvSpPr>
        <p:spPr>
          <a:xfrm>
            <a:off x="7919860" y="3725841"/>
            <a:ext cx="3686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</a:rPr>
              <a:t>Efficiently find and organize new hire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274E7-658F-C745-B0C5-7100EBC1AAF3}"/>
              </a:ext>
            </a:extLst>
          </p:cNvPr>
          <p:cNvSpPr/>
          <p:nvPr/>
        </p:nvSpPr>
        <p:spPr>
          <a:xfrm>
            <a:off x="7919857" y="4488957"/>
            <a:ext cx="38700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</a:rPr>
              <a:t>A means to find and connect with experts throughout SAP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D8C072-EBA3-AA41-B257-71752B6F394E}"/>
              </a:ext>
            </a:extLst>
          </p:cNvPr>
          <p:cNvSpPr/>
          <p:nvPr/>
        </p:nvSpPr>
        <p:spPr>
          <a:xfrm>
            <a:off x="3781015" y="5253291"/>
            <a:ext cx="3971788" cy="56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To network and connect with professional talent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0AFAEB-2B69-754E-9EC3-0EE3BE0E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52" y="1491571"/>
            <a:ext cx="2025321" cy="3441700"/>
          </a:xfrm>
          <a:prstGeom prst="rect">
            <a:avLst/>
          </a:prstGeom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5920426D-566B-7248-A0E6-45D3699B16C7}"/>
              </a:ext>
            </a:extLst>
          </p:cNvPr>
          <p:cNvSpPr txBox="1">
            <a:spLocks/>
          </p:cNvSpPr>
          <p:nvPr/>
        </p:nvSpPr>
        <p:spPr>
          <a:xfrm>
            <a:off x="3766704" y="952182"/>
            <a:ext cx="2777067" cy="31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USE CASE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36" name="Title 4">
            <a:extLst>
              <a:ext uri="{FF2B5EF4-FFF2-40B4-BE49-F238E27FC236}">
                <a16:creationId xmlns:a16="http://schemas.microsoft.com/office/drawing/2014/main" id="{74601F0D-BF09-1045-ADDB-2C1674DC3B23}"/>
              </a:ext>
            </a:extLst>
          </p:cNvPr>
          <p:cNvSpPr txBox="1">
            <a:spLocks/>
          </p:cNvSpPr>
          <p:nvPr/>
        </p:nvSpPr>
        <p:spPr>
          <a:xfrm>
            <a:off x="3766704" y="1836380"/>
            <a:ext cx="6630993" cy="695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>
                <a:solidFill>
                  <a:srgbClr val="6F3509"/>
                </a:solidFill>
                <a:latin typeface="IBM Plex Mono"/>
                <a:cs typeface="Calibri Light"/>
              </a:rPr>
              <a:t>Isabella is a new intern who is starting her role remotely. This is her first time working on a distributed team.</a:t>
            </a:r>
            <a:endParaRPr lang="en-US" sz="1400">
              <a:solidFill>
                <a:srgbClr val="6F3509"/>
              </a:solidFill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871D4AD9-184E-824E-A32A-0C6AE8FD089F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04/10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BE18F644-252B-B346-99D0-4E9E03658CBF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EF9D33-B8BB-C449-AFC2-4E36877E567C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93A957-D757-A44E-BC6A-7CB730199839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2C30D6-8200-6A48-A0B7-01A946D90427}"/>
              </a:ext>
            </a:extLst>
          </p:cNvPr>
          <p:cNvSpPr/>
          <p:nvPr/>
        </p:nvSpPr>
        <p:spPr>
          <a:xfrm rot="5400000">
            <a:off x="-90104" y="3739496"/>
            <a:ext cx="928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1A25D1-42F8-A14F-AA1A-77EB86E62E78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9BA0A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034EFD-D3ED-144C-A5A7-A5BCDCB963DE}"/>
              </a:ext>
            </a:extLst>
          </p:cNvPr>
          <p:cNvSpPr/>
          <p:nvPr/>
        </p:nvSpPr>
        <p:spPr>
          <a:xfrm rot="5400000">
            <a:off x="-229565" y="499219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786E28-5562-7D48-B42A-58396B1DD2FF}"/>
              </a:ext>
            </a:extLst>
          </p:cNvPr>
          <p:cNvSpPr/>
          <p:nvPr/>
        </p:nvSpPr>
        <p:spPr>
          <a:xfrm>
            <a:off x="246046" y="2373171"/>
            <a:ext cx="45719" cy="801712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E364C1-BBAC-F44A-8B5A-5643FEB16901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B1587A-2607-E344-934F-F5EB80E70FD3}"/>
              </a:ext>
            </a:extLst>
          </p:cNvPr>
          <p:cNvSpPr/>
          <p:nvPr/>
        </p:nvSpPr>
        <p:spPr>
          <a:xfrm>
            <a:off x="3781015" y="3707689"/>
            <a:ext cx="3971788" cy="56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To be part of a 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greater community</a:t>
            </a:r>
          </a:p>
        </p:txBody>
      </p:sp>
    </p:spTree>
    <p:extLst>
      <p:ext uri="{BB962C8B-B14F-4D97-AF65-F5344CB8AC3E}">
        <p14:creationId xmlns:p14="http://schemas.microsoft.com/office/powerpoint/2010/main" val="226580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393476D7-B262-B248-AC51-9728EA19F5FF}"/>
              </a:ext>
            </a:extLst>
          </p:cNvPr>
          <p:cNvSpPr txBox="1">
            <a:spLocks/>
          </p:cNvSpPr>
          <p:nvPr/>
        </p:nvSpPr>
        <p:spPr>
          <a:xfrm>
            <a:off x="6187382" y="1912165"/>
            <a:ext cx="2777067" cy="349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GETTING STARTED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0430569-2359-7141-BDD0-D0E26AD36E98}"/>
              </a:ext>
            </a:extLst>
          </p:cNvPr>
          <p:cNvSpPr txBox="1">
            <a:spLocks/>
          </p:cNvSpPr>
          <p:nvPr/>
        </p:nvSpPr>
        <p:spPr>
          <a:xfrm>
            <a:off x="6187384" y="2111223"/>
            <a:ext cx="6554787" cy="1561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Meeting Chadder</a:t>
            </a:r>
            <a:endParaRPr lang="en-US" b="1">
              <a:solidFill>
                <a:srgbClr val="6F3509"/>
              </a:solidFill>
              <a:latin typeface="Helvetica Neue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29B10-49CA-CE4C-8416-A7C1967954DD}"/>
              </a:ext>
            </a:extLst>
          </p:cNvPr>
          <p:cNvSpPr/>
          <p:nvPr/>
        </p:nvSpPr>
        <p:spPr>
          <a:xfrm>
            <a:off x="6187382" y="2891897"/>
            <a:ext cx="4712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New interns are greeted by Chadder </a:t>
            </a:r>
          </a:p>
          <a:p>
            <a:r>
              <a:rPr lang="en-US" b="1" dirty="0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and introduced to their functionality, </a:t>
            </a:r>
          </a:p>
          <a:p>
            <a:r>
              <a:rPr lang="en-US" b="1" dirty="0">
                <a:solidFill>
                  <a:srgbClr val="6F3509"/>
                </a:solidFill>
                <a:latin typeface="Helvetica Neue"/>
                <a:ea typeface="+mn-lt"/>
                <a:cs typeface="+mn-lt"/>
              </a:rPr>
              <a:t>with suggested examples.</a:t>
            </a:r>
            <a:endParaRPr lang="en-US" b="1" dirty="0">
              <a:solidFill>
                <a:srgbClr val="6F3509"/>
              </a:solidFill>
              <a:latin typeface="Helvetica Neue"/>
              <a:cs typeface="Calibri"/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E49E8E43-7E9F-B547-A921-DED58F05E431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05/10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7622405-9897-6B49-A221-F4EFAC417593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DD430B-13AD-224D-A5AD-8DC9E9574DD7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1B0932-0E0A-114C-88C8-52934234E90D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160CF-03A7-2942-B00D-9D3837A65BDF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9BA0A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F9BA0A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3F8BDF-B85C-6C4B-9886-F66EF3F95CBC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AA2581-EB76-5A4C-9181-D6699D859E9C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03E8E-63DD-D640-948A-E25DDD30EED5}"/>
              </a:ext>
            </a:extLst>
          </p:cNvPr>
          <p:cNvSpPr/>
          <p:nvPr/>
        </p:nvSpPr>
        <p:spPr>
          <a:xfrm>
            <a:off x="246046" y="3436464"/>
            <a:ext cx="45719" cy="835484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AEC71C-FDC7-BE44-BEEC-27D1DAF1E6CA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CB72E1-32A2-C84E-A361-46B29EFBEB6F}"/>
              </a:ext>
            </a:extLst>
          </p:cNvPr>
          <p:cNvSpPr/>
          <p:nvPr/>
        </p:nvSpPr>
        <p:spPr>
          <a:xfrm>
            <a:off x="6187381" y="4755301"/>
            <a:ext cx="523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Back-end: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Python</a:t>
            </a:r>
          </a:p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Front-end: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Slack Bot API</a:t>
            </a:r>
          </a:p>
          <a:p>
            <a:r>
              <a:rPr lang="en-US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Language Processing: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err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Dialogflow</a:t>
            </a:r>
            <a:r>
              <a:rPr lang="en-US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API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4F04F3-97AA-EC46-AB57-FE8DC990430D}"/>
              </a:ext>
            </a:extLst>
          </p:cNvPr>
          <p:cNvGrpSpPr/>
          <p:nvPr/>
        </p:nvGrpSpPr>
        <p:grpSpPr>
          <a:xfrm>
            <a:off x="766697" y="193895"/>
            <a:ext cx="4745317" cy="6324471"/>
            <a:chOff x="766697" y="193895"/>
            <a:chExt cx="4745317" cy="632447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669014-F8C2-4941-B168-1D1CD9F9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697" y="193895"/>
              <a:ext cx="4745317" cy="6324471"/>
            </a:xfrm>
            <a:prstGeom prst="rect">
              <a:avLst/>
            </a:prstGeom>
            <a:effectLst>
              <a:outerShdw blurRad="76200" dist="76200" dir="3600000" algn="ctr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776E29A-29A2-E640-895E-18D16CBEA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890"/>
            <a:stretch/>
          </p:blipFill>
          <p:spPr>
            <a:xfrm>
              <a:off x="1373044" y="3660082"/>
              <a:ext cx="4127692" cy="212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51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3A10-630B-284C-A816-70A88A90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" pitchFamily="2" charset="0"/>
              </a:rPr>
              <a:t>Broader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16936-B4B0-AE41-8DBB-D0915FEF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96" y="3847846"/>
            <a:ext cx="5420096" cy="1632342"/>
          </a:xfrm>
          <a:prstGeom prst="rect">
            <a:avLst/>
          </a:prstGeom>
          <a:effectLst>
            <a:outerShdw blurRad="76200" dist="76200" dir="30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4F11FA4-21D7-D84E-A155-12D08108D81A}"/>
              </a:ext>
            </a:extLst>
          </p:cNvPr>
          <p:cNvSpPr txBox="1">
            <a:spLocks/>
          </p:cNvSpPr>
          <p:nvPr/>
        </p:nvSpPr>
        <p:spPr>
          <a:xfrm>
            <a:off x="6411296" y="5638852"/>
            <a:ext cx="2777067" cy="31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REDIRECTING TO INTERNAL TOOLS</a:t>
            </a:r>
            <a:endParaRPr lang="en-US">
              <a:solidFill>
                <a:srgbClr val="6F350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40A31-C828-DD4C-91D7-3115E0F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13" y="1971508"/>
            <a:ext cx="5011754" cy="2859110"/>
          </a:xfrm>
          <a:prstGeom prst="rect">
            <a:avLst/>
          </a:prstGeom>
          <a:effectLst>
            <a:outerShdw blurRad="76200" dist="76200" dir="30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0" name="Title 4">
            <a:extLst>
              <a:ext uri="{FF2B5EF4-FFF2-40B4-BE49-F238E27FC236}">
                <a16:creationId xmlns:a16="http://schemas.microsoft.com/office/drawing/2014/main" id="{D3A9D43E-BF16-D743-9F6B-84364F5DC258}"/>
              </a:ext>
            </a:extLst>
          </p:cNvPr>
          <p:cNvSpPr txBox="1">
            <a:spLocks/>
          </p:cNvSpPr>
          <p:nvPr/>
        </p:nvSpPr>
        <p:spPr>
          <a:xfrm>
            <a:off x="6450190" y="2941269"/>
            <a:ext cx="2777067" cy="31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LINKING TO CORPORATE PORTAL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7A0831EF-29FC-3745-B5ED-4C6A7C364AFC}"/>
              </a:ext>
            </a:extLst>
          </p:cNvPr>
          <p:cNvSpPr txBox="1">
            <a:spLocks/>
          </p:cNvSpPr>
          <p:nvPr/>
        </p:nvSpPr>
        <p:spPr>
          <a:xfrm>
            <a:off x="890813" y="4972308"/>
            <a:ext cx="2777067" cy="31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UPCOMING EVENTS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1479F599-C6ED-E448-828D-1EA5338EEB5E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06/10</a:t>
            </a: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D12D2694-7239-5F40-A290-35DA22D24BC7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20CC-5C65-EF4C-B820-F2ED38D297CF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5A659E7A-C37E-D842-AC0E-4BA29CA5CD82}"/>
              </a:ext>
            </a:extLst>
          </p:cNvPr>
          <p:cNvSpPr txBox="1">
            <a:spLocks/>
          </p:cNvSpPr>
          <p:nvPr/>
        </p:nvSpPr>
        <p:spPr>
          <a:xfrm>
            <a:off x="838198" y="535609"/>
            <a:ext cx="2777067" cy="349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GENERAL FEATURES</a:t>
            </a:r>
            <a:endParaRPr lang="en-US">
              <a:solidFill>
                <a:srgbClr val="6F3509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7ADF13-A5F9-EA49-9DDB-48992176EFC9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93B956-BDC7-114B-AAD8-A840957AA930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6E954-A2BA-8D4F-8367-151617136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32" b="14913"/>
          <a:stretch/>
        </p:blipFill>
        <p:spPr>
          <a:xfrm>
            <a:off x="6485216" y="1143001"/>
            <a:ext cx="5186832" cy="1615276"/>
          </a:xfrm>
          <a:prstGeom prst="rect">
            <a:avLst/>
          </a:prstGeom>
          <a:effectLst>
            <a:outerShdw blurRad="76200" dist="76200" dir="36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63E66B-509C-0242-A6A9-BE2FC2E67687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9BA0A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F9BA0A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9E54DC-AB51-6349-B20D-BAA25CC61501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6CB314-D331-B646-A47F-FBC2998CB721}"/>
              </a:ext>
            </a:extLst>
          </p:cNvPr>
          <p:cNvSpPr/>
          <p:nvPr/>
        </p:nvSpPr>
        <p:spPr>
          <a:xfrm>
            <a:off x="246046" y="3436464"/>
            <a:ext cx="45719" cy="835484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6EA117-16C9-2344-8384-6A90D768EF34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943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64CAEC-E9A5-6040-931B-FD97C27CD2EE}"/>
              </a:ext>
            </a:extLst>
          </p:cNvPr>
          <p:cNvSpPr/>
          <p:nvPr/>
        </p:nvSpPr>
        <p:spPr>
          <a:xfrm>
            <a:off x="0" y="-915"/>
            <a:ext cx="12197012" cy="6852986"/>
          </a:xfrm>
          <a:prstGeom prst="rect">
            <a:avLst/>
          </a:prstGeom>
          <a:solidFill>
            <a:srgbClr val="F9BA0A"/>
          </a:solidFill>
          <a:ln>
            <a:solidFill>
              <a:srgbClr val="F9BA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B3A10-630B-284C-A816-70A88A90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32" y="456254"/>
            <a:ext cx="4522328" cy="1325563"/>
          </a:xfrm>
        </p:spPr>
        <p:txBody>
          <a:bodyPr>
            <a:norm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SCENARIO 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ABA1E-1477-3A49-9126-6E12718C8C39}"/>
              </a:ext>
            </a:extLst>
          </p:cNvPr>
          <p:cNvSpPr txBox="1"/>
          <p:nvPr/>
        </p:nvSpPr>
        <p:spPr>
          <a:xfrm>
            <a:off x="1078832" y="1250577"/>
            <a:ext cx="4247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Office Equipment Inquiry 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9E7ED7D4-5B1E-7C4A-A39F-5CE260B6533A}"/>
              </a:ext>
            </a:extLst>
          </p:cNvPr>
          <p:cNvSpPr txBox="1">
            <a:spLocks/>
          </p:cNvSpPr>
          <p:nvPr/>
        </p:nvSpPr>
        <p:spPr>
          <a:xfrm>
            <a:off x="1137064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07/10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96C276E6-C325-764F-AB81-3D18604FBB32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27B688-6A20-D743-8E46-C0AD870ED547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FF8EE4-C0E1-CE4C-9E3D-6C91626B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72" y="2990052"/>
            <a:ext cx="3624063" cy="3283455"/>
          </a:xfrm>
          <a:prstGeom prst="rect">
            <a:avLst/>
          </a:prstGeom>
          <a:effectLst>
            <a:outerShdw blurRad="76200" dist="76200" dir="36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985E2-4982-8F4D-9B13-458DC4C3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6" y="632471"/>
            <a:ext cx="6245334" cy="5658366"/>
          </a:xfrm>
          <a:prstGeom prst="rect">
            <a:avLst/>
          </a:prstGeom>
          <a:effectLst>
            <a:outerShdw blurRad="76200" dist="76200" dir="36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D93413-9185-4140-A3ED-2A0155417C43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F955C4-D28B-F64F-8B71-16E8A8785DBD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BA03-4B44-B849-B27F-B2AB0DC359D9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583A12-CDA2-D745-AD9B-8C6A64A60D3F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1C33F7-B2B2-9B4F-B787-4C12FF70A005}"/>
              </a:ext>
            </a:extLst>
          </p:cNvPr>
          <p:cNvSpPr/>
          <p:nvPr/>
        </p:nvSpPr>
        <p:spPr>
          <a:xfrm>
            <a:off x="246046" y="3436464"/>
            <a:ext cx="45719" cy="83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623568-47BE-8744-BF06-F4962EC6D4FB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98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FD06D7C-CA86-0645-B10B-09BD7800008F}"/>
              </a:ext>
            </a:extLst>
          </p:cNvPr>
          <p:cNvSpPr/>
          <p:nvPr/>
        </p:nvSpPr>
        <p:spPr>
          <a:xfrm>
            <a:off x="-5012" y="5014"/>
            <a:ext cx="12197012" cy="6852986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B3A10-630B-284C-A816-70A88A90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71" y="2620359"/>
            <a:ext cx="4522328" cy="1325563"/>
          </a:xfrm>
        </p:spPr>
        <p:txBody>
          <a:bodyPr>
            <a:norm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Helvetica Neue" panose="02000503000000020004" pitchFamily="2" charset="0"/>
              </a:rPr>
              <a:t>SCENARIO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ABA1E-1477-3A49-9126-6E12718C8C39}"/>
              </a:ext>
            </a:extLst>
          </p:cNvPr>
          <p:cNvSpPr txBox="1"/>
          <p:nvPr/>
        </p:nvSpPr>
        <p:spPr>
          <a:xfrm>
            <a:off x="1063072" y="3414682"/>
            <a:ext cx="2956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Connecting </a:t>
            </a:r>
          </a:p>
          <a:p>
            <a:r>
              <a:rPr lang="en-US" sz="2800" b="1">
                <a:solidFill>
                  <a:srgbClr val="6F350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Coffee Chat</a:t>
            </a: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712A402E-5D1E-3C4E-9CFA-F71B1578BDE7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08/10</a:t>
            </a: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7A0858D5-AA2A-654D-BCCF-02FA0F62D9D4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EC7A05-4791-BC45-A844-403CA79EE258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3D4CE-B234-4D40-9AD5-45D6A571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67" y="753846"/>
            <a:ext cx="6547756" cy="5362589"/>
          </a:xfrm>
          <a:prstGeom prst="rect">
            <a:avLst/>
          </a:prstGeom>
          <a:effectLst>
            <a:outerShdw blurRad="76200" dist="76200" dir="36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EAE4C62-B2DC-854F-BE90-F4431EDCAD71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336F5-2E40-5A48-BBB4-61D932C237E2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6ADAC6-3E75-AF4D-BF6B-1060A51A0E88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E4DBD0-869C-DB48-BEBF-3CE0758888D3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8D02C8-8F02-454F-BCD2-C620429D6D94}"/>
              </a:ext>
            </a:extLst>
          </p:cNvPr>
          <p:cNvSpPr/>
          <p:nvPr/>
        </p:nvSpPr>
        <p:spPr>
          <a:xfrm>
            <a:off x="246046" y="3436464"/>
            <a:ext cx="45719" cy="83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01774A-5B63-D248-8C19-D76D1F6864E0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2772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29B0E337-B396-8F4B-B96B-6FA1A9C3695A}"/>
              </a:ext>
            </a:extLst>
          </p:cNvPr>
          <p:cNvSpPr txBox="1">
            <a:spLocks/>
          </p:cNvSpPr>
          <p:nvPr/>
        </p:nvSpPr>
        <p:spPr>
          <a:xfrm>
            <a:off x="11462084" y="6329355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09/10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C6C9DC-6AAF-D14D-9C60-957EE332EF23}"/>
              </a:ext>
            </a:extLst>
          </p:cNvPr>
          <p:cNvSpPr txBox="1">
            <a:spLocks/>
          </p:cNvSpPr>
          <p:nvPr/>
        </p:nvSpPr>
        <p:spPr>
          <a:xfrm>
            <a:off x="11462084" y="120886"/>
            <a:ext cx="609600" cy="478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6F3509"/>
                </a:solidFill>
                <a:latin typeface="IBM Plex Mono" panose="020B0509050203000203" pitchFamily="49" charset="77"/>
              </a:rPr>
              <a:t>HACK-ATHON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DFCD23-B66B-3148-B137-6AF3C22433C5}"/>
              </a:ext>
            </a:extLst>
          </p:cNvPr>
          <p:cNvSpPr/>
          <p:nvPr/>
        </p:nvSpPr>
        <p:spPr>
          <a:xfrm rot="5400000">
            <a:off x="-32828" y="2635528"/>
            <a:ext cx="835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Persona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A1A6C-2361-FD49-B957-98572524209C}"/>
              </a:ext>
            </a:extLst>
          </p:cNvPr>
          <p:cNvSpPr/>
          <p:nvPr/>
        </p:nvSpPr>
        <p:spPr>
          <a:xfrm>
            <a:off x="1090961" y="4455582"/>
            <a:ext cx="12073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SCALABILITY</a:t>
            </a:r>
            <a:endParaRPr lang="en-US" sz="1200">
              <a:latin typeface="IBM Plex Mono" panose="020B0509050203000203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27010-764E-B745-8C9B-503D096BEC41}"/>
              </a:ext>
            </a:extLst>
          </p:cNvPr>
          <p:cNvSpPr/>
          <p:nvPr/>
        </p:nvSpPr>
        <p:spPr>
          <a:xfrm>
            <a:off x="1075952" y="4724524"/>
            <a:ext cx="30723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" pitchFamily="2" charset="0"/>
              </a:rPr>
              <a:t>Long Term Implementation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87821-0F2C-BE49-B696-83350B399AB0}"/>
              </a:ext>
            </a:extLst>
          </p:cNvPr>
          <p:cNvSpPr txBox="1"/>
          <p:nvPr/>
        </p:nvSpPr>
        <p:spPr>
          <a:xfrm>
            <a:off x="4785140" y="938013"/>
            <a:ext cx="1839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rgbClr val="F9BA0A"/>
                </a:solidFill>
                <a:latin typeface="IBM Plex Mono SemiBold" panose="020B0509050203000203" pitchFamily="49" charset="77"/>
              </a:rPr>
              <a:t>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410C5-FDA4-AA45-9DFE-CF1F53D1D921}"/>
              </a:ext>
            </a:extLst>
          </p:cNvPr>
          <p:cNvSpPr/>
          <p:nvPr/>
        </p:nvSpPr>
        <p:spPr>
          <a:xfrm rot="5400000">
            <a:off x="-70533" y="47407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Overview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E117B-BFDF-AE4E-A739-8FCDF35679F1}"/>
              </a:ext>
            </a:extLst>
          </p:cNvPr>
          <p:cNvSpPr/>
          <p:nvPr/>
        </p:nvSpPr>
        <p:spPr>
          <a:xfrm rot="5400000">
            <a:off x="-70530" y="1531559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Problem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3CE0-0C61-654D-8F9A-92573E690101}"/>
              </a:ext>
            </a:extLst>
          </p:cNvPr>
          <p:cNvSpPr/>
          <p:nvPr/>
        </p:nvSpPr>
        <p:spPr>
          <a:xfrm>
            <a:off x="6511720" y="1207679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" pitchFamily="2" charset="0"/>
              </a:rPr>
              <a:t>Beyond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92EC49-8635-B64D-A142-F7B7638D44C9}"/>
              </a:ext>
            </a:extLst>
          </p:cNvPr>
          <p:cNvSpPr/>
          <p:nvPr/>
        </p:nvSpPr>
        <p:spPr>
          <a:xfrm>
            <a:off x="6481431" y="2919486"/>
            <a:ext cx="2873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" pitchFamily="2" charset="0"/>
              </a:rPr>
              <a:t>SAP Integration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94DDB-112A-0541-B3B0-42EFEA0911C4}"/>
              </a:ext>
            </a:extLst>
          </p:cNvPr>
          <p:cNvSpPr txBox="1"/>
          <p:nvPr/>
        </p:nvSpPr>
        <p:spPr>
          <a:xfrm>
            <a:off x="4776175" y="2630102"/>
            <a:ext cx="1839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rgbClr val="F9BA0A"/>
                </a:solidFill>
                <a:latin typeface="IBM Plex Mono SemiBold" panose="020B0509050203000203" pitchFamily="49" charset="7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79C2AB-37A3-4E4C-8CF3-4A1BFC0580FA}"/>
              </a:ext>
            </a:extLst>
          </p:cNvPr>
          <p:cNvSpPr txBox="1"/>
          <p:nvPr/>
        </p:nvSpPr>
        <p:spPr>
          <a:xfrm>
            <a:off x="4776175" y="4322191"/>
            <a:ext cx="1839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rgbClr val="F9BA0A"/>
                </a:solidFill>
                <a:latin typeface="IBM Plex Mono SemiBold" panose="020B0509050203000203" pitchFamily="49" charset="77"/>
              </a:rPr>
              <a:t>03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E8BC41-2019-5C4F-B69A-6A0A4D235117}"/>
              </a:ext>
            </a:extLst>
          </p:cNvPr>
          <p:cNvSpPr/>
          <p:nvPr/>
        </p:nvSpPr>
        <p:spPr>
          <a:xfrm>
            <a:off x="6506768" y="4656945"/>
            <a:ext cx="3299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F3509"/>
                </a:solidFill>
                <a:latin typeface="Helvetica" pitchFamily="2" charset="0"/>
              </a:rPr>
              <a:t>Global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7BC8BE-0695-E04A-A6FD-64E04602D46E}"/>
              </a:ext>
            </a:extLst>
          </p:cNvPr>
          <p:cNvSpPr/>
          <p:nvPr/>
        </p:nvSpPr>
        <p:spPr>
          <a:xfrm rot="5400000">
            <a:off x="-90105" y="3739497"/>
            <a:ext cx="928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/>
                <a:cs typeface="Calibri Light"/>
              </a:rPr>
              <a:t>Solution</a:t>
            </a:r>
            <a:endParaRPr lang="en-US" sz="1200">
              <a:solidFill>
                <a:srgbClr val="6F350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54C576-F082-3C48-A518-A028A5CEF6C5}"/>
              </a:ext>
            </a:extLst>
          </p:cNvPr>
          <p:cNvSpPr/>
          <p:nvPr/>
        </p:nvSpPr>
        <p:spPr>
          <a:xfrm rot="5400000">
            <a:off x="-229565" y="4981835"/>
            <a:ext cx="120738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F9BA0A"/>
                </a:solidFill>
                <a:latin typeface="IBM Plex Mono" panose="020B0509050203000203" pitchFamily="49" charset="77"/>
              </a:rPr>
              <a:t>Scalability</a:t>
            </a:r>
            <a:endParaRPr lang="en-US">
              <a:solidFill>
                <a:srgbClr val="F9BA0A"/>
              </a:solidFill>
              <a:latin typeface="IBM Plex Mono" panose="020B0509050203000203" pitchFamily="49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735D51-BD5E-814A-822A-0560E3AACA95}"/>
              </a:ext>
            </a:extLst>
          </p:cNvPr>
          <p:cNvSpPr/>
          <p:nvPr/>
        </p:nvSpPr>
        <p:spPr>
          <a:xfrm>
            <a:off x="246046" y="4559101"/>
            <a:ext cx="45719" cy="1093069"/>
          </a:xfrm>
          <a:prstGeom prst="rect">
            <a:avLst/>
          </a:prstGeom>
          <a:solidFill>
            <a:srgbClr val="F9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350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FA4165-4524-714C-BB88-1FD323B3A602}"/>
              </a:ext>
            </a:extLst>
          </p:cNvPr>
          <p:cNvSpPr/>
          <p:nvPr/>
        </p:nvSpPr>
        <p:spPr>
          <a:xfrm rot="5400000">
            <a:off x="-33199" y="6179873"/>
            <a:ext cx="835487" cy="277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>
                <a:solidFill>
                  <a:srgbClr val="6F3509"/>
                </a:solidFill>
                <a:latin typeface="IBM Plex Mono" panose="020B0509050203000203" pitchFamily="49" charset="77"/>
              </a:rPr>
              <a:t>Summary</a:t>
            </a:r>
            <a:endParaRPr lang="en-US">
              <a:solidFill>
                <a:srgbClr val="6F3509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967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386</Words>
  <Application>Microsoft Office PowerPoint</Application>
  <PresentationFormat>Widescreen</PresentationFormat>
  <Paragraphs>166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Neue</vt:lpstr>
      <vt:lpstr>IBM Plex Mono</vt:lpstr>
      <vt:lpstr>IBM Plex Mono SemiBold</vt:lpstr>
      <vt:lpstr>Office Theme</vt:lpstr>
      <vt:lpstr>Maintaining Connectivity  and Community  </vt:lpstr>
      <vt:lpstr>PowerPoint Presentation</vt:lpstr>
      <vt:lpstr>PowerPoint Presentation</vt:lpstr>
      <vt:lpstr>Persona - Isabelle</vt:lpstr>
      <vt:lpstr>PowerPoint Presentation</vt:lpstr>
      <vt:lpstr>Broader Application</vt:lpstr>
      <vt:lpstr>SCENARIO 01</vt:lpstr>
      <vt:lpstr>SCENARIO 02</vt:lpstr>
      <vt:lpstr>PowerPoint Presentation</vt:lpstr>
      <vt:lpstr>PowerPoint Presentation</vt:lpstr>
      <vt:lpstr>PowerPoint Presentation</vt:lpstr>
      <vt:lpstr>SCENARIO 01</vt:lpstr>
      <vt:lpstr>SCENARIO 02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Sophia</dc:creator>
  <cp:lastModifiedBy>Leon Trieu</cp:lastModifiedBy>
  <cp:revision>4</cp:revision>
  <dcterms:created xsi:type="dcterms:W3CDTF">2020-04-17T00:15:22Z</dcterms:created>
  <dcterms:modified xsi:type="dcterms:W3CDTF">2021-01-14T02:39:50Z</dcterms:modified>
</cp:coreProperties>
</file>